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Bebas Neu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gcJ34MvY/tNXc/Ior6EPNwTv8R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1F5AE6-9C15-428F-AD53-43C03A5772A5}">
  <a:tblStyle styleId="{5E1F5AE6-9C15-428F-AD53-43C03A5772A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BebasNeu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4103081" y="-561931"/>
            <a:ext cx="4184919" cy="10848931"/>
            <a:chOff x="0" y="-47625"/>
            <a:chExt cx="354682" cy="91947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54682" cy="871848"/>
            </a:xfrm>
            <a:custGeom>
              <a:rect b="b" l="l" r="r" t="t"/>
              <a:pathLst>
                <a:path extrusionOk="0" h="871848" w="354682">
                  <a:moveTo>
                    <a:pt x="0" y="0"/>
                  </a:moveTo>
                  <a:lnTo>
                    <a:pt x="354682" y="0"/>
                  </a:lnTo>
                  <a:lnTo>
                    <a:pt x="354682" y="871848"/>
                  </a:lnTo>
                  <a:lnTo>
                    <a:pt x="0" y="871848"/>
                  </a:ln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47625"/>
              <a:ext cx="354682" cy="9194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682835" y="567356"/>
            <a:ext cx="3397083" cy="1081102"/>
          </a:xfrm>
          <a:custGeom>
            <a:rect b="b" l="l" r="r" t="t"/>
            <a:pathLst>
              <a:path extrusionOk="0" h="1081102" w="3397083">
                <a:moveTo>
                  <a:pt x="0" y="0"/>
                </a:moveTo>
                <a:lnTo>
                  <a:pt x="3397083" y="0"/>
                </a:lnTo>
                <a:lnTo>
                  <a:pt x="3397083" y="1081102"/>
                </a:lnTo>
                <a:lnTo>
                  <a:pt x="0" y="1081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4720" l="0" r="0" t="-99478"/>
            </a:stretch>
          </a:blipFill>
          <a:ln>
            <a:noFill/>
          </a:ln>
        </p:spPr>
      </p:sp>
      <p:grpSp>
        <p:nvGrpSpPr>
          <p:cNvPr id="88" name="Google Shape;88;p1"/>
          <p:cNvGrpSpPr/>
          <p:nvPr/>
        </p:nvGrpSpPr>
        <p:grpSpPr>
          <a:xfrm>
            <a:off x="8214183" y="876546"/>
            <a:ext cx="1859634" cy="692705"/>
            <a:chOff x="0" y="-47625"/>
            <a:chExt cx="489780" cy="182441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489780" cy="134816"/>
            </a:xfrm>
            <a:custGeom>
              <a:rect b="b" l="l" r="r" t="t"/>
              <a:pathLst>
                <a:path extrusionOk="0" h="134816" w="489780">
                  <a:moveTo>
                    <a:pt x="0" y="0"/>
                  </a:moveTo>
                  <a:lnTo>
                    <a:pt x="489780" y="0"/>
                  </a:lnTo>
                  <a:lnTo>
                    <a:pt x="489780" y="134816"/>
                  </a:lnTo>
                  <a:lnTo>
                    <a:pt x="0" y="134816"/>
                  </a:ln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47625"/>
              <a:ext cx="489780" cy="18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8738768" y="149216"/>
            <a:ext cx="810464" cy="810464"/>
          </a:xfrm>
          <a:custGeom>
            <a:rect b="b" l="l" r="r" t="t"/>
            <a:pathLst>
              <a:path extrusionOk="0" h="810464" w="810464">
                <a:moveTo>
                  <a:pt x="0" y="0"/>
                </a:moveTo>
                <a:lnTo>
                  <a:pt x="810464" y="0"/>
                </a:lnTo>
                <a:lnTo>
                  <a:pt x="810464" y="810464"/>
                </a:lnTo>
                <a:lnTo>
                  <a:pt x="0" y="81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11057447" y="2280680"/>
            <a:ext cx="6091268" cy="5725639"/>
          </a:xfrm>
          <a:custGeom>
            <a:rect b="b" l="l" r="r" t="t"/>
            <a:pathLst>
              <a:path extrusionOk="0" h="812800" w="864704">
                <a:moveTo>
                  <a:pt x="432352" y="0"/>
                </a:moveTo>
                <a:cubicBezTo>
                  <a:pt x="193571" y="0"/>
                  <a:pt x="0" y="181951"/>
                  <a:pt x="0" y="406400"/>
                </a:cubicBezTo>
                <a:cubicBezTo>
                  <a:pt x="0" y="630849"/>
                  <a:pt x="193571" y="812800"/>
                  <a:pt x="432352" y="812800"/>
                </a:cubicBezTo>
                <a:cubicBezTo>
                  <a:pt x="671133" y="812800"/>
                  <a:pt x="864704" y="630849"/>
                  <a:pt x="864704" y="406400"/>
                </a:cubicBezTo>
                <a:cubicBezTo>
                  <a:pt x="864704" y="181951"/>
                  <a:pt x="671133" y="0"/>
                  <a:pt x="432352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768" r="-1276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958517" y="2383155"/>
            <a:ext cx="7185483" cy="276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Comunidad Vecinal</a:t>
            </a:r>
            <a:endParaRPr/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nEXObarrio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3606498" y="5629495"/>
            <a:ext cx="3889521" cy="4322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-Ignacio Vidal Rojas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-Vicente Monroy Gutierrez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Asignatura:</a:t>
            </a: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Capstone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Seccion: 001D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Jorge Alberto Castro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8551725" y="1098375"/>
            <a:ext cx="13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CAPSTONE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/>
          <p:nvPr/>
        </p:nvSpPr>
        <p:spPr>
          <a:xfrm>
            <a:off x="2663257" y="341292"/>
            <a:ext cx="12961487" cy="131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cRONOGRAMA</a:t>
            </a:r>
            <a:endParaRPr/>
          </a:p>
        </p:txBody>
      </p:sp>
      <p:pic>
        <p:nvPicPr>
          <p:cNvPr id="202" name="Google Shape;20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663" y="1503683"/>
            <a:ext cx="6964665" cy="832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/>
          <p:nvPr/>
        </p:nvSpPr>
        <p:spPr>
          <a:xfrm>
            <a:off x="0" y="-2"/>
            <a:ext cx="1687589" cy="1532763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11"/>
          <p:cNvGrpSpPr/>
          <p:nvPr/>
        </p:nvGrpSpPr>
        <p:grpSpPr>
          <a:xfrm>
            <a:off x="1965677" y="3080405"/>
            <a:ext cx="5306993" cy="3686024"/>
            <a:chOff x="0" y="-57150"/>
            <a:chExt cx="1828477" cy="1269987"/>
          </a:xfrm>
        </p:grpSpPr>
        <p:sp>
          <p:nvSpPr>
            <p:cNvPr id="209" name="Google Shape;209;p11"/>
            <p:cNvSpPr/>
            <p:nvPr/>
          </p:nvSpPr>
          <p:spPr>
            <a:xfrm>
              <a:off x="0" y="0"/>
              <a:ext cx="1828477" cy="1212837"/>
            </a:xfrm>
            <a:custGeom>
              <a:rect b="b" l="l" r="r" t="t"/>
              <a:pathLst>
                <a:path extrusionOk="0" h="1212837" w="1828477">
                  <a:moveTo>
                    <a:pt x="103576" y="0"/>
                  </a:moveTo>
                  <a:lnTo>
                    <a:pt x="1724901" y="0"/>
                  </a:lnTo>
                  <a:cubicBezTo>
                    <a:pt x="1752371" y="0"/>
                    <a:pt x="1778716" y="10912"/>
                    <a:pt x="1798140" y="30337"/>
                  </a:cubicBezTo>
                  <a:cubicBezTo>
                    <a:pt x="1817565" y="49761"/>
                    <a:pt x="1828477" y="76106"/>
                    <a:pt x="1828477" y="103576"/>
                  </a:cubicBezTo>
                  <a:lnTo>
                    <a:pt x="1828477" y="1109261"/>
                  </a:lnTo>
                  <a:cubicBezTo>
                    <a:pt x="1828477" y="1166464"/>
                    <a:pt x="1782105" y="1212837"/>
                    <a:pt x="1724901" y="1212837"/>
                  </a:cubicBezTo>
                  <a:lnTo>
                    <a:pt x="103576" y="1212837"/>
                  </a:lnTo>
                  <a:cubicBezTo>
                    <a:pt x="76106" y="1212837"/>
                    <a:pt x="49761" y="1201924"/>
                    <a:pt x="30337" y="1182500"/>
                  </a:cubicBezTo>
                  <a:cubicBezTo>
                    <a:pt x="10912" y="1163076"/>
                    <a:pt x="0" y="1136731"/>
                    <a:pt x="0" y="1109261"/>
                  </a:cubicBezTo>
                  <a:lnTo>
                    <a:pt x="0" y="103576"/>
                  </a:lnTo>
                  <a:cubicBezTo>
                    <a:pt x="0" y="76106"/>
                    <a:pt x="10912" y="49761"/>
                    <a:pt x="30337" y="30337"/>
                  </a:cubicBezTo>
                  <a:cubicBezTo>
                    <a:pt x="49761" y="10912"/>
                    <a:pt x="76106" y="0"/>
                    <a:pt x="103576" y="0"/>
                  </a:cubicBezTo>
                  <a:close/>
                </a:path>
              </a:pathLst>
            </a:custGeom>
            <a:solidFill>
              <a:srgbClr val="EBE9E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 txBox="1"/>
            <p:nvPr/>
          </p:nvSpPr>
          <p:spPr>
            <a:xfrm>
              <a:off x="0" y="-57150"/>
              <a:ext cx="1828477" cy="1269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1"/>
          <p:cNvSpPr/>
          <p:nvPr/>
        </p:nvSpPr>
        <p:spPr>
          <a:xfrm>
            <a:off x="2369538" y="3552305"/>
            <a:ext cx="1185292" cy="1185292"/>
          </a:xfrm>
          <a:custGeom>
            <a:rect b="b" l="l" r="r" t="t"/>
            <a:pathLst>
              <a:path extrusionOk="0" h="1185292" w="1185292">
                <a:moveTo>
                  <a:pt x="0" y="0"/>
                </a:moveTo>
                <a:lnTo>
                  <a:pt x="1185292" y="0"/>
                </a:lnTo>
                <a:lnTo>
                  <a:pt x="1185292" y="1185292"/>
                </a:lnTo>
                <a:lnTo>
                  <a:pt x="0" y="1185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1"/>
          <p:cNvSpPr/>
          <p:nvPr/>
        </p:nvSpPr>
        <p:spPr>
          <a:xfrm>
            <a:off x="5649338" y="5006354"/>
            <a:ext cx="826154" cy="1166336"/>
          </a:xfrm>
          <a:custGeom>
            <a:rect b="b" l="l" r="r" t="t"/>
            <a:pathLst>
              <a:path extrusionOk="0" h="1166336" w="826154">
                <a:moveTo>
                  <a:pt x="0" y="0"/>
                </a:moveTo>
                <a:lnTo>
                  <a:pt x="826154" y="0"/>
                </a:lnTo>
                <a:lnTo>
                  <a:pt x="826154" y="1166335"/>
                </a:lnTo>
                <a:lnTo>
                  <a:pt x="0" y="1166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3" name="Google Shape;213;p11"/>
          <p:cNvGrpSpPr/>
          <p:nvPr/>
        </p:nvGrpSpPr>
        <p:grpSpPr>
          <a:xfrm>
            <a:off x="11044718" y="3025883"/>
            <a:ext cx="5654433" cy="3927341"/>
            <a:chOff x="0" y="-57150"/>
            <a:chExt cx="1828477" cy="1269987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1828477" cy="1212837"/>
            </a:xfrm>
            <a:custGeom>
              <a:rect b="b" l="l" r="r" t="t"/>
              <a:pathLst>
                <a:path extrusionOk="0" h="1212837" w="1828477">
                  <a:moveTo>
                    <a:pt x="97212" y="0"/>
                  </a:moveTo>
                  <a:lnTo>
                    <a:pt x="1731266" y="0"/>
                  </a:lnTo>
                  <a:cubicBezTo>
                    <a:pt x="1784954" y="0"/>
                    <a:pt x="1828477" y="43523"/>
                    <a:pt x="1828477" y="97212"/>
                  </a:cubicBezTo>
                  <a:lnTo>
                    <a:pt x="1828477" y="1115625"/>
                  </a:lnTo>
                  <a:cubicBezTo>
                    <a:pt x="1828477" y="1169313"/>
                    <a:pt x="1784954" y="1212837"/>
                    <a:pt x="1731266" y="1212837"/>
                  </a:cubicBezTo>
                  <a:lnTo>
                    <a:pt x="97212" y="1212837"/>
                  </a:lnTo>
                  <a:cubicBezTo>
                    <a:pt x="43523" y="1212837"/>
                    <a:pt x="0" y="1169313"/>
                    <a:pt x="0" y="1115625"/>
                  </a:cubicBezTo>
                  <a:lnTo>
                    <a:pt x="0" y="97212"/>
                  </a:lnTo>
                  <a:cubicBezTo>
                    <a:pt x="0" y="43523"/>
                    <a:pt x="43523" y="0"/>
                    <a:pt x="97212" y="0"/>
                  </a:cubicBezTo>
                  <a:close/>
                </a:path>
              </a:pathLst>
            </a:custGeom>
            <a:solidFill>
              <a:srgbClr val="EBE9E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0" y="-57150"/>
              <a:ext cx="1828477" cy="1269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1"/>
          <p:cNvSpPr/>
          <p:nvPr/>
        </p:nvSpPr>
        <p:spPr>
          <a:xfrm>
            <a:off x="11569254" y="4007771"/>
            <a:ext cx="2100404" cy="955684"/>
          </a:xfrm>
          <a:custGeom>
            <a:rect b="b" l="l" r="r" t="t"/>
            <a:pathLst>
              <a:path extrusionOk="0" h="955684" w="2100404">
                <a:moveTo>
                  <a:pt x="0" y="0"/>
                </a:moveTo>
                <a:lnTo>
                  <a:pt x="2100404" y="0"/>
                </a:lnTo>
                <a:lnTo>
                  <a:pt x="2100404" y="955683"/>
                </a:lnTo>
                <a:lnTo>
                  <a:pt x="0" y="955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1"/>
          <p:cNvSpPr/>
          <p:nvPr/>
        </p:nvSpPr>
        <p:spPr>
          <a:xfrm>
            <a:off x="14842600" y="3909359"/>
            <a:ext cx="658833" cy="658833"/>
          </a:xfrm>
          <a:custGeom>
            <a:rect b="b" l="l" r="r" t="t"/>
            <a:pathLst>
              <a:path extrusionOk="0" h="658833" w="658833">
                <a:moveTo>
                  <a:pt x="0" y="0"/>
                </a:moveTo>
                <a:lnTo>
                  <a:pt x="658834" y="0"/>
                </a:lnTo>
                <a:lnTo>
                  <a:pt x="658834" y="658833"/>
                </a:lnTo>
                <a:lnTo>
                  <a:pt x="0" y="658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1"/>
          <p:cNvSpPr/>
          <p:nvPr/>
        </p:nvSpPr>
        <p:spPr>
          <a:xfrm>
            <a:off x="14405625" y="5077919"/>
            <a:ext cx="1532785" cy="1249463"/>
          </a:xfrm>
          <a:custGeom>
            <a:rect b="b" l="l" r="r" t="t"/>
            <a:pathLst>
              <a:path extrusionOk="0" h="1249463" w="1532785">
                <a:moveTo>
                  <a:pt x="0" y="0"/>
                </a:moveTo>
                <a:lnTo>
                  <a:pt x="1532784" y="0"/>
                </a:lnTo>
                <a:lnTo>
                  <a:pt x="1532784" y="1249463"/>
                </a:lnTo>
                <a:lnTo>
                  <a:pt x="0" y="1249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1"/>
          <p:cNvSpPr/>
          <p:nvPr/>
        </p:nvSpPr>
        <p:spPr>
          <a:xfrm>
            <a:off x="15775376" y="8187950"/>
            <a:ext cx="2516507" cy="2099868"/>
          </a:xfrm>
          <a:custGeom>
            <a:rect b="b" l="l" r="r" t="t"/>
            <a:pathLst>
              <a:path extrusionOk="0" h="4970101" w="5033013">
                <a:moveTo>
                  <a:pt x="0" y="0"/>
                </a:moveTo>
                <a:lnTo>
                  <a:pt x="5033013" y="0"/>
                </a:lnTo>
                <a:lnTo>
                  <a:pt x="5033013" y="4970101"/>
                </a:lnTo>
                <a:lnTo>
                  <a:pt x="0" y="4970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1"/>
          <p:cNvSpPr/>
          <p:nvPr/>
        </p:nvSpPr>
        <p:spPr>
          <a:xfrm>
            <a:off x="3554830" y="5006354"/>
            <a:ext cx="970972" cy="970972"/>
          </a:xfrm>
          <a:custGeom>
            <a:rect b="b" l="l" r="r" t="t"/>
            <a:pathLst>
              <a:path extrusionOk="0" h="970972" w="970972">
                <a:moveTo>
                  <a:pt x="0" y="0"/>
                </a:moveTo>
                <a:lnTo>
                  <a:pt x="970973" y="0"/>
                </a:lnTo>
                <a:lnTo>
                  <a:pt x="970973" y="970972"/>
                </a:lnTo>
                <a:lnTo>
                  <a:pt x="0" y="970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11"/>
          <p:cNvSpPr/>
          <p:nvPr/>
        </p:nvSpPr>
        <p:spPr>
          <a:xfrm>
            <a:off x="4040316" y="3396094"/>
            <a:ext cx="1645355" cy="822678"/>
          </a:xfrm>
          <a:custGeom>
            <a:rect b="b" l="l" r="r" t="t"/>
            <a:pathLst>
              <a:path extrusionOk="0" h="822678" w="1645355">
                <a:moveTo>
                  <a:pt x="0" y="0"/>
                </a:moveTo>
                <a:lnTo>
                  <a:pt x="1645356" y="0"/>
                </a:lnTo>
                <a:lnTo>
                  <a:pt x="1645356" y="822677"/>
                </a:lnTo>
                <a:lnTo>
                  <a:pt x="0" y="822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1"/>
          <p:cNvSpPr/>
          <p:nvPr/>
        </p:nvSpPr>
        <p:spPr>
          <a:xfrm>
            <a:off x="4943904" y="4218771"/>
            <a:ext cx="1531588" cy="518825"/>
          </a:xfrm>
          <a:custGeom>
            <a:rect b="b" l="l" r="r" t="t"/>
            <a:pathLst>
              <a:path extrusionOk="0" h="518825" w="1531588">
                <a:moveTo>
                  <a:pt x="0" y="0"/>
                </a:moveTo>
                <a:lnTo>
                  <a:pt x="1531588" y="0"/>
                </a:lnTo>
                <a:lnTo>
                  <a:pt x="1531588" y="518826"/>
                </a:lnTo>
                <a:lnTo>
                  <a:pt x="0" y="518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1"/>
          <p:cNvSpPr txBox="1"/>
          <p:nvPr/>
        </p:nvSpPr>
        <p:spPr>
          <a:xfrm>
            <a:off x="3016734" y="782905"/>
            <a:ext cx="54150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15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Stack </a:t>
            </a:r>
            <a:r>
              <a:rPr lang="en-US" sz="561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tecnologico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3838112" y="2578881"/>
            <a:ext cx="1562122" cy="6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Frontend</a:t>
            </a:r>
            <a:endParaRPr/>
          </a:p>
        </p:txBody>
      </p:sp>
      <p:sp>
        <p:nvSpPr>
          <p:cNvPr id="225" name="Google Shape;225;p11"/>
          <p:cNvSpPr txBox="1"/>
          <p:nvPr/>
        </p:nvSpPr>
        <p:spPr>
          <a:xfrm>
            <a:off x="13156227" y="2502925"/>
            <a:ext cx="1808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46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2"/>
          <p:cNvGrpSpPr/>
          <p:nvPr/>
        </p:nvGrpSpPr>
        <p:grpSpPr>
          <a:xfrm>
            <a:off x="13682206" y="-180826"/>
            <a:ext cx="4605794" cy="10467826"/>
            <a:chOff x="0" y="-47625"/>
            <a:chExt cx="1213049" cy="2756958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1213049" cy="2709333"/>
            </a:xfrm>
            <a:custGeom>
              <a:rect b="b" l="l" r="r" t="t"/>
              <a:pathLst>
                <a:path extrusionOk="0" h="2709333" w="1213049">
                  <a:moveTo>
                    <a:pt x="0" y="0"/>
                  </a:moveTo>
                  <a:lnTo>
                    <a:pt x="1213049" y="0"/>
                  </a:lnTo>
                  <a:lnTo>
                    <a:pt x="12130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</p:sp>
        <p:sp>
          <p:nvSpPr>
            <p:cNvPr id="232" name="Google Shape;232;p12"/>
            <p:cNvSpPr txBox="1"/>
            <p:nvPr/>
          </p:nvSpPr>
          <p:spPr>
            <a:xfrm>
              <a:off x="0" y="-47625"/>
              <a:ext cx="1213049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2"/>
          <p:cNvSpPr txBox="1"/>
          <p:nvPr/>
        </p:nvSpPr>
        <p:spPr>
          <a:xfrm>
            <a:off x="1363070" y="2647544"/>
            <a:ext cx="8740596" cy="138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61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Muchas gracias</a:t>
            </a:r>
            <a:endParaRPr/>
          </a:p>
        </p:txBody>
      </p:sp>
      <p:sp>
        <p:nvSpPr>
          <p:cNvPr id="234" name="Google Shape;234;p12"/>
          <p:cNvSpPr txBox="1"/>
          <p:nvPr/>
        </p:nvSpPr>
        <p:spPr>
          <a:xfrm>
            <a:off x="1376496" y="3984009"/>
            <a:ext cx="8042129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EB821A"/>
                </a:solidFill>
                <a:latin typeface="Arial"/>
                <a:ea typeface="Arial"/>
                <a:cs typeface="Arial"/>
                <a:sym typeface="Arial"/>
              </a:rPr>
              <a:t>Por ver la presentación.</a:t>
            </a:r>
            <a:endParaRPr/>
          </a:p>
        </p:txBody>
      </p:sp>
      <p:sp>
        <p:nvSpPr>
          <p:cNvPr id="235" name="Google Shape;235;p12"/>
          <p:cNvSpPr/>
          <p:nvPr/>
        </p:nvSpPr>
        <p:spPr>
          <a:xfrm>
            <a:off x="10911312" y="2595893"/>
            <a:ext cx="5771552" cy="57715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0092" r="-20091" t="0"/>
            </a:stretch>
          </a:blipFill>
          <a:ln cap="sq" cmpd="sng" w="1333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1729648" y="3510015"/>
            <a:ext cx="687890" cy="4419749"/>
            <a:chOff x="0" y="-76200"/>
            <a:chExt cx="152447" cy="979482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152447" cy="903282"/>
            </a:xfrm>
            <a:custGeom>
              <a:rect b="b" l="l" r="r" t="t"/>
              <a:pathLst>
                <a:path extrusionOk="0" h="903282" w="152447">
                  <a:moveTo>
                    <a:pt x="0" y="0"/>
                  </a:moveTo>
                  <a:lnTo>
                    <a:pt x="152447" y="0"/>
                  </a:lnTo>
                  <a:lnTo>
                    <a:pt x="152447" y="903282"/>
                  </a:lnTo>
                  <a:lnTo>
                    <a:pt x="0" y="903282"/>
                  </a:ln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</p:sp>
        <p:sp>
          <p:nvSpPr>
            <p:cNvPr id="102" name="Google Shape;102;p2"/>
            <p:cNvSpPr txBox="1"/>
            <p:nvPr/>
          </p:nvSpPr>
          <p:spPr>
            <a:xfrm>
              <a:off x="0" y="-76200"/>
              <a:ext cx="152447" cy="9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  <a:p>
              <a:pPr indent="0" lvl="0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9358548" y="-6059847"/>
            <a:ext cx="12119694" cy="12119694"/>
            <a:chOff x="0" y="0"/>
            <a:chExt cx="812800" cy="81280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/>
          <p:nvPr/>
        </p:nvSpPr>
        <p:spPr>
          <a:xfrm>
            <a:off x="9863683" y="1763040"/>
            <a:ext cx="6938233" cy="6938233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8993" r="-38993" t="0"/>
            </a:stretch>
          </a:blipFill>
          <a:ln cap="sq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476715" y="4003128"/>
            <a:ext cx="6881833" cy="3243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 y objetivos del proyecto 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- Solución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Público objetivo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 y especificos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del proyecto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Stack Tecnologico (tecnologias a utilizar)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537889" y="2282292"/>
            <a:ext cx="6227196" cy="1492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65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Contenido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1356894" y="1173964"/>
            <a:ext cx="5537084" cy="132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Contexto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356894" y="2603273"/>
            <a:ext cx="6844309" cy="232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comunidad vecinal NEXOBARRIO se abordará el desarrollo de un sistema informático orientado a mejorar la gestión administrativa y comunicacional de una junta de vecinos, mediante la digitalización y centralización de sus procesos.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9748369" y="733193"/>
            <a:ext cx="7871933" cy="7079872"/>
          </a:xfrm>
          <a:custGeom>
            <a:rect b="b" l="l" r="r" t="t"/>
            <a:pathLst>
              <a:path extrusionOk="0" h="1373578" w="1527247">
                <a:moveTo>
                  <a:pt x="29505" y="0"/>
                </a:moveTo>
                <a:lnTo>
                  <a:pt x="1497742" y="0"/>
                </a:lnTo>
                <a:cubicBezTo>
                  <a:pt x="1514037" y="0"/>
                  <a:pt x="1527247" y="13210"/>
                  <a:pt x="1527247" y="29505"/>
                </a:cubicBezTo>
                <a:lnTo>
                  <a:pt x="1527247" y="1344073"/>
                </a:lnTo>
                <a:cubicBezTo>
                  <a:pt x="1527247" y="1360368"/>
                  <a:pt x="1514037" y="1373578"/>
                  <a:pt x="1497742" y="1373578"/>
                </a:cubicBezTo>
                <a:lnTo>
                  <a:pt x="29505" y="1373578"/>
                </a:lnTo>
                <a:cubicBezTo>
                  <a:pt x="13210" y="1373578"/>
                  <a:pt x="0" y="1360368"/>
                  <a:pt x="0" y="1344073"/>
                </a:cubicBezTo>
                <a:lnTo>
                  <a:pt x="0" y="29505"/>
                </a:lnTo>
                <a:cubicBezTo>
                  <a:pt x="0" y="13210"/>
                  <a:pt x="13210" y="0"/>
                  <a:pt x="29505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029" r="-1002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356894" y="5386859"/>
            <a:ext cx="6844309" cy="1470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sistema web y app permitirá la inscripción de residentes, emisión de certificados, gestión de proyectos, reservas de espacios, solicitudes ciudadanas, noticias y comunicaciones.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190976" y="317425"/>
            <a:ext cx="1687589" cy="1707642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2" name="Google Shape;122;p4"/>
          <p:cNvGrpSpPr/>
          <p:nvPr/>
        </p:nvGrpSpPr>
        <p:grpSpPr>
          <a:xfrm>
            <a:off x="10914193" y="6087518"/>
            <a:ext cx="5356178" cy="3072239"/>
            <a:chOff x="0" y="0"/>
            <a:chExt cx="7981950" cy="4578350"/>
          </a:xfrm>
        </p:grpSpPr>
        <p:sp>
          <p:nvSpPr>
            <p:cNvPr id="123" name="Google Shape;123;p4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7614" l="0" r="0" t="0"/>
              </a:stretch>
            </a:blipFill>
            <a:ln>
              <a:noFill/>
            </a:ln>
          </p:spPr>
        </p:sp>
      </p:grpSp>
      <p:sp>
        <p:nvSpPr>
          <p:cNvPr id="128" name="Google Shape;128;p4"/>
          <p:cNvSpPr txBox="1"/>
          <p:nvPr/>
        </p:nvSpPr>
        <p:spPr>
          <a:xfrm>
            <a:off x="1137200" y="2531109"/>
            <a:ext cx="9191565" cy="235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Problema </a:t>
            </a:r>
            <a:endParaRPr/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728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028700" y="3802050"/>
            <a:ext cx="7667095" cy="417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 juntas de vecinos en Chile presentan una baja adopción de herramientas tecnológicas para la gestión de sus procesos administrativos y comunitarios. La mayoría de sus actividades, como la inscripción de vecinos, emisión de certificados, postulación de proyectos, difusión de información y coordinación de actividades, se realizan de manera manual o con herramientas no integradas (papel, planillas, mensajería informal), lo que genera desorden, pérdida de información, retrasos en los trámites y dificultades en la comunicación entre el directorio y los vecinos.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9758734" y="3802050"/>
            <a:ext cx="7667095" cy="188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sistema informático (sitio web responsivo y/o aplicación móvil) que centralice y automatice los procesos de gestión de la junta de vecinos, permitiendo administrar de forma eficiente la información, trámites y comunicaciones con la comunidad.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9758734" y="2531109"/>
            <a:ext cx="9191565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solucion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-124212" y="-214548"/>
            <a:ext cx="18762264" cy="3382810"/>
          </a:xfrm>
          <a:custGeom>
            <a:rect b="b" l="l" r="r" t="t"/>
            <a:pathLst>
              <a:path extrusionOk="0" h="656305" w="3640098">
                <a:moveTo>
                  <a:pt x="0" y="0"/>
                </a:moveTo>
                <a:lnTo>
                  <a:pt x="3640098" y="0"/>
                </a:lnTo>
                <a:lnTo>
                  <a:pt x="3640098" y="656305"/>
                </a:lnTo>
                <a:lnTo>
                  <a:pt x="0" y="6563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8067" l="0" r="0" t="-108067"/>
            </a:stretch>
          </a:blipFill>
          <a:ln cap="sq" cmpd="sng" w="57150">
            <a:solidFill>
              <a:srgbClr val="EB821A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7" name="Google Shape;137;p5"/>
          <p:cNvSpPr txBox="1"/>
          <p:nvPr/>
        </p:nvSpPr>
        <p:spPr>
          <a:xfrm>
            <a:off x="497302" y="3464754"/>
            <a:ext cx="7761606" cy="132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Publico Objetivo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497302" y="4732708"/>
            <a:ext cx="15960046" cy="3606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Directorio de la junta de vecinos: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1688" lvl="1" marL="423376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administrativa del sistema, revisión y aprobación de solicitudes, publicación de noticias y envío de comunicaciones.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Vecinos integrantes de la junta de vecinos: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1688" lvl="1" marL="423376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Postulación de proyectos, solicitud de certificados, inscripción en actividades y recepción de notificaciones.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Habitantes de la unidad vecinal mayores de 18 años: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1688" lvl="1" marL="423376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Acceso a información, inscripción en la junta, participación en actividades y recepción de avisos comunitarios.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553979" y="503500"/>
            <a:ext cx="7016167" cy="9279999"/>
          </a:xfrm>
          <a:custGeom>
            <a:rect b="b" l="l" r="r" t="t"/>
            <a:pathLst>
              <a:path extrusionOk="0" h="1800428" w="1361218">
                <a:moveTo>
                  <a:pt x="33103" y="0"/>
                </a:moveTo>
                <a:lnTo>
                  <a:pt x="1328115" y="0"/>
                </a:lnTo>
                <a:cubicBezTo>
                  <a:pt x="1346397" y="0"/>
                  <a:pt x="1361218" y="14821"/>
                  <a:pt x="1361218" y="33103"/>
                </a:cubicBezTo>
                <a:lnTo>
                  <a:pt x="1361218" y="1767325"/>
                </a:lnTo>
                <a:cubicBezTo>
                  <a:pt x="1361218" y="1785607"/>
                  <a:pt x="1346397" y="1800428"/>
                  <a:pt x="1328115" y="1800428"/>
                </a:cubicBezTo>
                <a:lnTo>
                  <a:pt x="33103" y="1800428"/>
                </a:lnTo>
                <a:cubicBezTo>
                  <a:pt x="14821" y="1800428"/>
                  <a:pt x="0" y="1785607"/>
                  <a:pt x="0" y="1767325"/>
                </a:cubicBezTo>
                <a:lnTo>
                  <a:pt x="0" y="33103"/>
                </a:lnTo>
                <a:cubicBezTo>
                  <a:pt x="0" y="14821"/>
                  <a:pt x="14821" y="0"/>
                  <a:pt x="3310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9107" r="-49105" t="0"/>
            </a:stretch>
          </a:blipFill>
          <a:ln cap="rnd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>
            <a:off x="6848708" y="5347121"/>
            <a:ext cx="1442875" cy="1442875"/>
            <a:chOff x="0" y="0"/>
            <a:chExt cx="812800" cy="812800"/>
          </a:xfrm>
        </p:grpSpPr>
        <p:sp>
          <p:nvSpPr>
            <p:cNvPr id="145" name="Google Shape;14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6"/>
          <p:cNvGrpSpPr/>
          <p:nvPr/>
        </p:nvGrpSpPr>
        <p:grpSpPr>
          <a:xfrm>
            <a:off x="6848708" y="2341571"/>
            <a:ext cx="1442875" cy="1442875"/>
            <a:chOff x="0" y="0"/>
            <a:chExt cx="812800" cy="812800"/>
          </a:xfrm>
        </p:grpSpPr>
        <p:sp>
          <p:nvSpPr>
            <p:cNvPr id="148" name="Google Shape;14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6"/>
          <p:cNvSpPr/>
          <p:nvPr/>
        </p:nvSpPr>
        <p:spPr>
          <a:xfrm>
            <a:off x="7108506" y="2571346"/>
            <a:ext cx="983325" cy="983325"/>
          </a:xfrm>
          <a:custGeom>
            <a:rect b="b" l="l" r="r" t="t"/>
            <a:pathLst>
              <a:path extrusionOk="0" h="983325" w="983325">
                <a:moveTo>
                  <a:pt x="0" y="0"/>
                </a:moveTo>
                <a:lnTo>
                  <a:pt x="983325" y="0"/>
                </a:lnTo>
                <a:lnTo>
                  <a:pt x="983325" y="983325"/>
                </a:lnTo>
                <a:lnTo>
                  <a:pt x="0" y="98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7176413" y="5670227"/>
            <a:ext cx="847512" cy="796661"/>
          </a:xfrm>
          <a:custGeom>
            <a:rect b="b" l="l" r="r" t="t"/>
            <a:pathLst>
              <a:path extrusionOk="0" h="796661" w="847512">
                <a:moveTo>
                  <a:pt x="0" y="0"/>
                </a:moveTo>
                <a:lnTo>
                  <a:pt x="847512" y="0"/>
                </a:lnTo>
                <a:lnTo>
                  <a:pt x="847512" y="796662"/>
                </a:lnTo>
                <a:lnTo>
                  <a:pt x="0" y="796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 txBox="1"/>
          <p:nvPr/>
        </p:nvSpPr>
        <p:spPr>
          <a:xfrm>
            <a:off x="7876452" y="636850"/>
            <a:ext cx="7835277" cy="1044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Objetivos del proyecto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8091831" y="2010486"/>
            <a:ext cx="5320758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8481677" y="2557282"/>
            <a:ext cx="9363516" cy="1937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sistema de gestión vecinal web y móvil que permita optimizar y digitalizar los procesos administrativos, comunicacionales y operativos de una junta de vecinos, facilitando la inscripción y validación de residentes, la emisión de certificados, la gestión de proyectos, reservas, solicitudes ciudadanas y la comunicación comunitaria, garantizando transparencia, trazabilidad y una experiencia de uso accesible para vecinos y directivos.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8481677" y="5577224"/>
            <a:ext cx="7667095" cy="59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Implementar un módulo de inscripción y registro digital de vecinos.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8091831" y="4941867"/>
            <a:ext cx="5320758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OBJETIVOS ESPECIFICOS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8481677" y="5991596"/>
            <a:ext cx="7667095" cy="9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e implementar un sistema de solicitud y emisión de certificados de residencia.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8481677" y="6846932"/>
            <a:ext cx="7667095" cy="9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módulo de postulación y gestión de proyectos vecinales con flujo de aprobación/rechazo.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8481677" y="7702267"/>
            <a:ext cx="7667095" cy="9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Incorporar un sistema de calendario para reservar espacios comunitarios y actividades.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8481677" y="8596063"/>
            <a:ext cx="7667095" cy="1276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Establecer un canal de comunicación digital para notificaciones, noticias y avisos.</a:t>
            </a:r>
            <a:endParaRPr/>
          </a:p>
          <a:p>
            <a:pPr indent="0" lvl="1" marL="0" marR="0" rtl="0" algn="just">
              <a:lnSpc>
                <a:spcPct val="183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/>
        </p:nvSpPr>
        <p:spPr>
          <a:xfrm>
            <a:off x="1476905" y="1867935"/>
            <a:ext cx="7452598" cy="1226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mETODOLOGIA </a:t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10375352" y="-130199"/>
            <a:ext cx="8029410" cy="8029410"/>
          </a:xfrm>
          <a:custGeom>
            <a:rect b="b" l="l" r="r" t="t"/>
            <a:pathLst>
              <a:path extrusionOk="0" h="6350000" w="6350000">
                <a:moveTo>
                  <a:pt x="0" y="0"/>
                </a:moveTo>
                <a:cubicBezTo>
                  <a:pt x="0" y="3506470"/>
                  <a:pt x="2843530" y="6350000"/>
                  <a:pt x="6350000" y="6350000"/>
                </a:cubicBezTo>
                <a:lnTo>
                  <a:pt x="635000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01" r="-24901" t="0"/>
            </a:stretch>
          </a:blipFill>
          <a:ln cap="sq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7"/>
          <p:cNvGrpSpPr/>
          <p:nvPr/>
        </p:nvGrpSpPr>
        <p:grpSpPr>
          <a:xfrm>
            <a:off x="9893401" y="1875740"/>
            <a:ext cx="2008766" cy="2008766"/>
            <a:chOff x="0" y="0"/>
            <a:chExt cx="812800" cy="812800"/>
          </a:xfrm>
        </p:grpSpPr>
        <p:sp>
          <p:nvSpPr>
            <p:cNvPr id="168" name="Google Shape;16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44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7"/>
          <p:cNvSpPr txBox="1"/>
          <p:nvPr/>
        </p:nvSpPr>
        <p:spPr>
          <a:xfrm>
            <a:off x="1476900" y="4251500"/>
            <a:ext cx="8898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El proyecto se desarrollará utilizando una metodología tradicional de desarrollo de software, basada en el modelo en Cascada, la cual permite abordar el sistema de manera estructurada, secuencial y documentada, asegurando el cumplimiento de los objetivos definidos.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0" y="0"/>
            <a:ext cx="2354291" cy="1748790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16058725" y="8171950"/>
            <a:ext cx="2229284" cy="2057400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7"/>
          <p:cNvSpPr/>
          <p:nvPr/>
        </p:nvSpPr>
        <p:spPr>
          <a:xfrm>
            <a:off x="10275438" y="2257777"/>
            <a:ext cx="1244692" cy="1244692"/>
          </a:xfrm>
          <a:custGeom>
            <a:rect b="b" l="l" r="r" t="t"/>
            <a:pathLst>
              <a:path extrusionOk="0" h="1244692" w="1244692">
                <a:moveTo>
                  <a:pt x="0" y="0"/>
                </a:moveTo>
                <a:lnTo>
                  <a:pt x="1244692" y="0"/>
                </a:lnTo>
                <a:lnTo>
                  <a:pt x="1244692" y="1244692"/>
                </a:lnTo>
                <a:lnTo>
                  <a:pt x="0" y="1244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7"/>
          <p:cNvSpPr txBox="1"/>
          <p:nvPr/>
        </p:nvSpPr>
        <p:spPr>
          <a:xfrm>
            <a:off x="1476898" y="3154575"/>
            <a:ext cx="78333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9">
                <a:solidFill>
                  <a:srgbClr val="F7931E"/>
                </a:solidFill>
              </a:rPr>
              <a:t>METODOLOGÍA TRADICIONAL (MODELO EN CASCADA)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512175" y="5740300"/>
            <a:ext cx="7584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569">
                <a:solidFill>
                  <a:srgbClr val="F7931E"/>
                </a:solidFill>
              </a:rPr>
              <a:t>Por qué metodología tradicional para el proyecto</a:t>
            </a: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1068800" y="6307850"/>
            <a:ext cx="9483300" cy="3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8460" lvl="1" marL="91440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60"/>
              <a:buChar char="•"/>
            </a:pPr>
            <a:r>
              <a:rPr lang="en-US">
                <a:solidFill>
                  <a:schemeClr val="lt1"/>
                </a:solidFill>
              </a:rPr>
              <a:t>Permite definir claramente los requerimientos desde el inicio del proyecto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 (registro de vecinos, certificados, proyectos, reservas, noticias, etc.).</a:t>
            </a:r>
            <a:endParaRPr>
              <a:solidFill>
                <a:schemeClr val="lt1"/>
              </a:solidFill>
            </a:endParaRPr>
          </a:p>
          <a:p>
            <a:pPr indent="-378460" lvl="1" marL="91440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60"/>
              <a:buChar char="•"/>
            </a:pPr>
            <a:r>
              <a:rPr lang="en-US">
                <a:solidFill>
                  <a:schemeClr val="lt1"/>
                </a:solidFill>
              </a:rPr>
              <a:t>Facilita un desarrollo ordenado por etapas, avanzando desde el análisis hasta la implementación y pruebas.</a:t>
            </a:r>
            <a:endParaRPr>
              <a:solidFill>
                <a:schemeClr val="lt1"/>
              </a:solidFill>
            </a:endParaRPr>
          </a:p>
          <a:p>
            <a:pPr indent="-378460" lvl="1" marL="91440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60"/>
              <a:buChar char="•"/>
            </a:pPr>
            <a:r>
              <a:rPr lang="en-US">
                <a:solidFill>
                  <a:schemeClr val="lt1"/>
                </a:solidFill>
              </a:rPr>
              <a:t>Asegura una documentación completa en cada fase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 (requerimientos, diseño, arquitectura, base de datos y pruebas).</a:t>
            </a:r>
            <a:endParaRPr>
              <a:solidFill>
                <a:schemeClr val="lt1"/>
              </a:solidFill>
            </a:endParaRPr>
          </a:p>
          <a:p>
            <a:pPr indent="-378460" lvl="1" marL="91440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60"/>
              <a:buChar char="•"/>
            </a:pPr>
            <a:r>
              <a:rPr lang="en-US">
                <a:solidFill>
                  <a:schemeClr val="lt1"/>
                </a:solidFill>
              </a:rPr>
              <a:t>Permite un mayor control del avance y los plazos, alineándose con la planificación académica del Proyecto de Título.</a:t>
            </a:r>
            <a:endParaRPr>
              <a:solidFill>
                <a:schemeClr val="lt1"/>
              </a:solidFill>
            </a:endParaRPr>
          </a:p>
          <a:p>
            <a:pPr indent="-378460" lvl="1" marL="91440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60"/>
              <a:buChar char="•"/>
            </a:pPr>
            <a:r>
              <a:rPr lang="en-US">
                <a:solidFill>
                  <a:schemeClr val="lt1"/>
                </a:solidFill>
              </a:rPr>
              <a:t>Es adecuada para proyectos web y móviles con alcance y objetivos previamente definidos.</a:t>
            </a:r>
            <a:endParaRPr sz="2360">
              <a:solidFill>
                <a:schemeClr val="lt1"/>
              </a:solidFill>
            </a:endParaRPr>
          </a:p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3117364" y="1675728"/>
            <a:ext cx="12035115" cy="4786822"/>
          </a:xfrm>
          <a:custGeom>
            <a:rect b="b" l="l" r="r" t="t"/>
            <a:pathLst>
              <a:path extrusionOk="0" h="4786822" w="12035115">
                <a:moveTo>
                  <a:pt x="0" y="0"/>
                </a:moveTo>
                <a:lnTo>
                  <a:pt x="12035115" y="0"/>
                </a:lnTo>
                <a:lnTo>
                  <a:pt x="12035115" y="4786823"/>
                </a:lnTo>
                <a:lnTo>
                  <a:pt x="0" y="4786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8"/>
          <p:cNvSpPr txBox="1"/>
          <p:nvPr/>
        </p:nvSpPr>
        <p:spPr>
          <a:xfrm>
            <a:off x="3913154" y="358062"/>
            <a:ext cx="10443534" cy="131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Arquitectura del proyecto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2563665" y="6750249"/>
            <a:ext cx="13160669" cy="1888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7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arquitectura del sistema es de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tres capas(o N-Capas )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(presentación, lógica y datos), complementada con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servicios externos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como notificaciones (WhatsApp/Correo), OCR y chatbot con IA, entregando orden en el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facilidad de mantenimiento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permitiendo además que el sistema funcione tanto en web como en móvil e integrando servicios externos de forma controlada.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/>
          <p:nvPr/>
        </p:nvSpPr>
        <p:spPr>
          <a:xfrm>
            <a:off x="33003" y="30611"/>
            <a:ext cx="2760562" cy="2582037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9" name="Google Shape;189;p9"/>
          <p:cNvGrpSpPr/>
          <p:nvPr/>
        </p:nvGrpSpPr>
        <p:grpSpPr>
          <a:xfrm>
            <a:off x="2661669" y="2868907"/>
            <a:ext cx="3267410" cy="2179573"/>
            <a:chOff x="0" y="66675"/>
            <a:chExt cx="4356547" cy="2906097"/>
          </a:xfrm>
        </p:grpSpPr>
        <p:sp>
          <p:nvSpPr>
            <p:cNvPr id="190" name="Google Shape;190;p9"/>
            <p:cNvSpPr txBox="1"/>
            <p:nvPr/>
          </p:nvSpPr>
          <p:spPr>
            <a:xfrm>
              <a:off x="0" y="66675"/>
              <a:ext cx="4356547" cy="1226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399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ROLES</a:t>
              </a:r>
              <a:endParaRPr/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0" y="1632710"/>
              <a:ext cx="3380594" cy="1340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INFORMACION SOBRE LOS ROLES</a:t>
              </a:r>
              <a:endParaRPr/>
            </a:p>
          </p:txBody>
        </p:sp>
      </p:grpSp>
      <p:graphicFrame>
        <p:nvGraphicFramePr>
          <p:cNvPr id="192" name="Google Shape;192;p9"/>
          <p:cNvGraphicFramePr/>
          <p:nvPr/>
        </p:nvGraphicFramePr>
        <p:xfrm>
          <a:off x="7921567" y="216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{5E1F5AE6-9C15-428F-AD53-43C03A5772A5}</a:tableStyleId>
              </a:tblPr>
              <a:tblGrid>
                <a:gridCol w="9959100"/>
              </a:tblGrid>
              <a:tr h="97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Vecino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26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Representa al usuario general de la comunidad. Sus capacidades están limitadas a acciones que no requieren autoridad administrativa.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99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Directorio (Secretario)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64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enfoca en procesos documentales y comunicación institucional, por lo tanto administra las funciones relacionadas a certificados, noticias y notificaciones.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06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Directorio (Tesorero)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30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Está enfocado en procesos que involucran recursos, control y transparencia, especialmente en proyectos y reservas pagadas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7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Directorio (Presidente)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27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 Presidente es el responsable máximo y tiene acceso a todas las funciones administrativas, incluyendo las más críticas.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3" name="Google Shape;193;p9"/>
          <p:cNvSpPr/>
          <p:nvPr/>
        </p:nvSpPr>
        <p:spPr>
          <a:xfrm>
            <a:off x="6561313" y="789005"/>
            <a:ext cx="1050598" cy="1065246"/>
          </a:xfrm>
          <a:custGeom>
            <a:rect b="b" l="l" r="r" t="t"/>
            <a:pathLst>
              <a:path extrusionOk="0" h="1065246" w="1050598">
                <a:moveTo>
                  <a:pt x="0" y="0"/>
                </a:moveTo>
                <a:lnTo>
                  <a:pt x="1050598" y="0"/>
                </a:lnTo>
                <a:lnTo>
                  <a:pt x="1050598" y="1065246"/>
                </a:lnTo>
                <a:lnTo>
                  <a:pt x="0" y="1065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9"/>
          <p:cNvSpPr/>
          <p:nvPr/>
        </p:nvSpPr>
        <p:spPr>
          <a:xfrm>
            <a:off x="6655572" y="2752834"/>
            <a:ext cx="920793" cy="798788"/>
          </a:xfrm>
          <a:custGeom>
            <a:rect b="b" l="l" r="r" t="t"/>
            <a:pathLst>
              <a:path extrusionOk="0" h="798788" w="920793">
                <a:moveTo>
                  <a:pt x="0" y="0"/>
                </a:moveTo>
                <a:lnTo>
                  <a:pt x="920793" y="0"/>
                </a:lnTo>
                <a:lnTo>
                  <a:pt x="920793" y="798788"/>
                </a:lnTo>
                <a:lnTo>
                  <a:pt x="0" y="798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9"/>
          <p:cNvSpPr/>
          <p:nvPr/>
        </p:nvSpPr>
        <p:spPr>
          <a:xfrm>
            <a:off x="6620026" y="5232057"/>
            <a:ext cx="991885" cy="698039"/>
          </a:xfrm>
          <a:custGeom>
            <a:rect b="b" l="l" r="r" t="t"/>
            <a:pathLst>
              <a:path extrusionOk="0" h="698039" w="991885">
                <a:moveTo>
                  <a:pt x="0" y="0"/>
                </a:moveTo>
                <a:lnTo>
                  <a:pt x="991885" y="0"/>
                </a:lnTo>
                <a:lnTo>
                  <a:pt x="991885" y="698039"/>
                </a:lnTo>
                <a:lnTo>
                  <a:pt x="0" y="698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9"/>
          <p:cNvSpPr/>
          <p:nvPr/>
        </p:nvSpPr>
        <p:spPr>
          <a:xfrm>
            <a:off x="6627136" y="7400664"/>
            <a:ext cx="918952" cy="1317495"/>
          </a:xfrm>
          <a:custGeom>
            <a:rect b="b" l="l" r="r" t="t"/>
            <a:pathLst>
              <a:path extrusionOk="0" h="1317495" w="918952">
                <a:moveTo>
                  <a:pt x="0" y="0"/>
                </a:moveTo>
                <a:lnTo>
                  <a:pt x="918952" y="0"/>
                </a:lnTo>
                <a:lnTo>
                  <a:pt x="918952" y="1317494"/>
                </a:lnTo>
                <a:lnTo>
                  <a:pt x="0" y="1317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